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81" r:id="rId5"/>
    <p:sldId id="285" r:id="rId6"/>
    <p:sldId id="276" r:id="rId7"/>
    <p:sldId id="284" r:id="rId8"/>
    <p:sldId id="265" r:id="rId9"/>
    <p:sldId id="278" r:id="rId10"/>
    <p:sldId id="282" r:id="rId11"/>
    <p:sldId id="274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D9C1B"/>
    <a:srgbClr val="FFC000"/>
    <a:srgbClr val="9AE73D"/>
    <a:srgbClr val="702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25" autoAdjust="0"/>
    <p:restoredTop sz="94660" autoAdjust="0"/>
  </p:normalViewPr>
  <p:slideViewPr>
    <p:cSldViewPr>
      <p:cViewPr>
        <p:scale>
          <a:sx n="100" d="100"/>
          <a:sy n="100" d="100"/>
        </p:scale>
        <p:origin x="-392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A733D-C9AA-4257-9601-05CCC7BDA7D6}" type="doc">
      <dgm:prSet loTypeId="urn:microsoft.com/office/officeart/2005/8/layout/radial5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51FE4F-42C9-498B-ACCA-52E8E4C3A376}">
      <dgm:prSet phldrT="[Text]"/>
      <dgm:spPr/>
      <dgm:t>
        <a:bodyPr/>
        <a:lstStyle/>
        <a:p>
          <a:r>
            <a:rPr lang="en-US" b="1" dirty="0" smtClean="0"/>
            <a:t>LEARNING LAB</a:t>
          </a:r>
          <a:endParaRPr lang="en-US" b="1" dirty="0"/>
        </a:p>
      </dgm:t>
    </dgm:pt>
    <dgm:pt modelId="{9AEC2AC6-3C06-4956-90D7-0272BAAD8942}" type="parTrans" cxnId="{39F4287D-0153-4E4C-9CC7-BC4D5C98C746}">
      <dgm:prSet/>
      <dgm:spPr/>
      <dgm:t>
        <a:bodyPr/>
        <a:lstStyle/>
        <a:p>
          <a:endParaRPr lang="en-US"/>
        </a:p>
      </dgm:t>
    </dgm:pt>
    <dgm:pt modelId="{40395841-2199-4519-97E8-E0A64C354056}" type="sibTrans" cxnId="{39F4287D-0153-4E4C-9CC7-BC4D5C98C746}">
      <dgm:prSet/>
      <dgm:spPr/>
      <dgm:t>
        <a:bodyPr/>
        <a:lstStyle/>
        <a:p>
          <a:endParaRPr lang="en-US"/>
        </a:p>
      </dgm:t>
    </dgm:pt>
    <dgm:pt modelId="{8557607F-61B9-45B2-9546-4A850BC78132}">
      <dgm:prSet phldrT="[Text]"/>
      <dgm:spPr/>
      <dgm:t>
        <a:bodyPr/>
        <a:lstStyle/>
        <a:p>
          <a:r>
            <a:rPr lang="en-US" b="1" dirty="0" smtClean="0"/>
            <a:t>NEW TOOLS AND MONOGRAPHS</a:t>
          </a:r>
          <a:endParaRPr lang="en-US" b="1" dirty="0"/>
        </a:p>
      </dgm:t>
    </dgm:pt>
    <dgm:pt modelId="{2C1D26B5-A857-4272-91E0-5A3559C0C7E6}" type="parTrans" cxnId="{57C63188-7205-45F8-9667-D674DC2B4A4D}">
      <dgm:prSet/>
      <dgm:spPr/>
      <dgm:t>
        <a:bodyPr/>
        <a:lstStyle/>
        <a:p>
          <a:endParaRPr lang="en-US"/>
        </a:p>
      </dgm:t>
    </dgm:pt>
    <dgm:pt modelId="{26B333BF-5777-4DEA-89CE-E3BFE0D60476}" type="sibTrans" cxnId="{57C63188-7205-45F8-9667-D674DC2B4A4D}">
      <dgm:prSet/>
      <dgm:spPr/>
      <dgm:t>
        <a:bodyPr/>
        <a:lstStyle/>
        <a:p>
          <a:endParaRPr lang="en-US"/>
        </a:p>
      </dgm:t>
    </dgm:pt>
    <dgm:pt modelId="{37389DA1-6098-4A4C-96B6-114E89E8CA71}">
      <dgm:prSet phldrT="[Text]"/>
      <dgm:spPr/>
      <dgm:t>
        <a:bodyPr/>
        <a:lstStyle/>
        <a:p>
          <a:r>
            <a:rPr lang="en-US" b="1" dirty="0" smtClean="0"/>
            <a:t>PEER EXCHANGE AMONG SJ GROUPS</a:t>
          </a:r>
        </a:p>
      </dgm:t>
    </dgm:pt>
    <dgm:pt modelId="{197A8A7C-CFB1-48AF-AFB3-29E1A035AAAF}" type="parTrans" cxnId="{E777C63F-6F84-47DC-9D2A-EB72AF2F364C}">
      <dgm:prSet/>
      <dgm:spPr/>
      <dgm:t>
        <a:bodyPr/>
        <a:lstStyle/>
        <a:p>
          <a:endParaRPr lang="en-US"/>
        </a:p>
      </dgm:t>
    </dgm:pt>
    <dgm:pt modelId="{D4C8E6D4-873C-42C9-8F32-46380BD3743D}" type="sibTrans" cxnId="{E777C63F-6F84-47DC-9D2A-EB72AF2F364C}">
      <dgm:prSet/>
      <dgm:spPr/>
      <dgm:t>
        <a:bodyPr/>
        <a:lstStyle/>
        <a:p>
          <a:endParaRPr lang="en-US"/>
        </a:p>
      </dgm:t>
    </dgm:pt>
    <dgm:pt modelId="{FEA17CC3-5621-480E-9514-74EA100706F8}">
      <dgm:prSet phldrT="[Text]"/>
      <dgm:spPr/>
      <dgm:t>
        <a:bodyPr/>
        <a:lstStyle/>
        <a:p>
          <a:r>
            <a:rPr lang="en-US" b="1" dirty="0" smtClean="0"/>
            <a:t>MAPPING PROJECT</a:t>
          </a:r>
          <a:endParaRPr lang="en-US" b="1" dirty="0"/>
        </a:p>
      </dgm:t>
    </dgm:pt>
    <dgm:pt modelId="{A42936AC-4043-4499-9AFA-D6F7AD217E4D}" type="parTrans" cxnId="{CC1BCE7A-C174-47C8-BA83-067432D27297}">
      <dgm:prSet/>
      <dgm:spPr/>
      <dgm:t>
        <a:bodyPr/>
        <a:lstStyle/>
        <a:p>
          <a:endParaRPr lang="en-US"/>
        </a:p>
      </dgm:t>
    </dgm:pt>
    <dgm:pt modelId="{7DA1C288-3A01-4419-91F8-741B9C6D82F5}" type="sibTrans" cxnId="{CC1BCE7A-C174-47C8-BA83-067432D27297}">
      <dgm:prSet/>
      <dgm:spPr/>
      <dgm:t>
        <a:bodyPr/>
        <a:lstStyle/>
        <a:p>
          <a:endParaRPr lang="en-US"/>
        </a:p>
      </dgm:t>
    </dgm:pt>
    <dgm:pt modelId="{00745E16-8DF8-483E-A7F8-0C77244012F3}">
      <dgm:prSet phldrT="[Text]"/>
      <dgm:spPr/>
      <dgm:t>
        <a:bodyPr/>
        <a:lstStyle/>
        <a:p>
          <a:r>
            <a:rPr lang="en-US" b="1" dirty="0" smtClean="0"/>
            <a:t>INTERMEDIARY LEARNING PARTNERSHIPS</a:t>
          </a:r>
          <a:endParaRPr lang="en-US" b="1" dirty="0"/>
        </a:p>
      </dgm:t>
    </dgm:pt>
    <dgm:pt modelId="{19392ED9-5E47-446B-A858-6C2683935B82}" type="parTrans" cxnId="{A882D0DC-2B3A-4055-9C7E-04179D5B5C6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DE36A7B-71E6-409C-9323-098FCA26C625}" type="sibTrans" cxnId="{A882D0DC-2B3A-4055-9C7E-04179D5B5C62}">
      <dgm:prSet/>
      <dgm:spPr/>
      <dgm:t>
        <a:bodyPr/>
        <a:lstStyle/>
        <a:p>
          <a:endParaRPr lang="en-US"/>
        </a:p>
      </dgm:t>
    </dgm:pt>
    <dgm:pt modelId="{FCB62DC1-A853-41AD-BBD7-EB16D1407B4D}">
      <dgm:prSet/>
      <dgm:spPr/>
      <dgm:t>
        <a:bodyPr/>
        <a:lstStyle/>
        <a:p>
          <a:r>
            <a:rPr lang="en-US" b="1" dirty="0" smtClean="0"/>
            <a:t>E-LEARNING</a:t>
          </a:r>
          <a:endParaRPr lang="en-US" b="1" dirty="0"/>
        </a:p>
      </dgm:t>
    </dgm:pt>
    <dgm:pt modelId="{1409F85C-92B5-4B4C-BB3A-0A1B40A4CE57}" type="parTrans" cxnId="{1E79B202-F575-4D86-8221-CFA5E74F8F28}">
      <dgm:prSet/>
      <dgm:spPr/>
      <dgm:t>
        <a:bodyPr/>
        <a:lstStyle/>
        <a:p>
          <a:endParaRPr lang="en-US"/>
        </a:p>
      </dgm:t>
    </dgm:pt>
    <dgm:pt modelId="{2AAE4F58-B152-4F9C-88EB-2E5E4BA6B256}" type="sibTrans" cxnId="{1E79B202-F575-4D86-8221-CFA5E74F8F28}">
      <dgm:prSet/>
      <dgm:spPr/>
      <dgm:t>
        <a:bodyPr/>
        <a:lstStyle/>
        <a:p>
          <a:endParaRPr lang="en-US"/>
        </a:p>
      </dgm:t>
    </dgm:pt>
    <dgm:pt modelId="{C7D6476E-B5D3-493B-8168-E4A98FBE9D37}" type="pres">
      <dgm:prSet presAssocID="{8A6A733D-C9AA-4257-9601-05CCC7BDA7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E4AC9B-FDF0-4D6E-84D8-11D9165A3F35}" type="pres">
      <dgm:prSet presAssocID="{6551FE4F-42C9-498B-ACCA-52E8E4C3A376}" presName="centerShape" presStyleLbl="node0" presStyleIdx="0" presStyleCnt="1" custScaleX="127119" custScaleY="118759"/>
      <dgm:spPr/>
      <dgm:t>
        <a:bodyPr/>
        <a:lstStyle/>
        <a:p>
          <a:endParaRPr lang="en-US"/>
        </a:p>
      </dgm:t>
    </dgm:pt>
    <dgm:pt modelId="{F8DE739B-8C23-473A-89B5-982DA44F7FF7}" type="pres">
      <dgm:prSet presAssocID="{2C1D26B5-A857-4272-91E0-5A3559C0C7E6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4CA0669-758C-4C20-BF91-3A61C8942A65}" type="pres">
      <dgm:prSet presAssocID="{2C1D26B5-A857-4272-91E0-5A3559C0C7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539109D-0A77-4A1F-9000-22CA322C4FC3}" type="pres">
      <dgm:prSet presAssocID="{8557607F-61B9-45B2-9546-4A850BC781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2B844-3A0B-44D8-B363-9C28B61592E9}" type="pres">
      <dgm:prSet presAssocID="{1409F85C-92B5-4B4C-BB3A-0A1B40A4CE5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32170E20-6530-4491-A67F-1ABE1CF8CE09}" type="pres">
      <dgm:prSet presAssocID="{1409F85C-92B5-4B4C-BB3A-0A1B40A4CE5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4845274-D622-40D7-9ECC-AF8921975934}" type="pres">
      <dgm:prSet presAssocID="{FCB62DC1-A853-41AD-BBD7-EB16D1407B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E1CF8-C4CC-493C-A60E-C06E6A94D8A1}" type="pres">
      <dgm:prSet presAssocID="{197A8A7C-CFB1-48AF-AFB3-29E1A035AAAF}" presName="parTrans" presStyleLbl="sibTrans2D1" presStyleIdx="2" presStyleCnt="5"/>
      <dgm:spPr/>
      <dgm:t>
        <a:bodyPr/>
        <a:lstStyle/>
        <a:p>
          <a:endParaRPr lang="en-US"/>
        </a:p>
      </dgm:t>
    </dgm:pt>
    <dgm:pt modelId="{613FBAE3-B381-4FF4-A9F9-2411A274C4E4}" type="pres">
      <dgm:prSet presAssocID="{197A8A7C-CFB1-48AF-AFB3-29E1A035AAA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F3F3CC1-87D2-4591-B425-E61C8681E1A9}" type="pres">
      <dgm:prSet presAssocID="{37389DA1-6098-4A4C-96B6-114E89E8CA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C093A-0B8A-4543-B4C2-2B846B2903C8}" type="pres">
      <dgm:prSet presAssocID="{A42936AC-4043-4499-9AFA-D6F7AD217E4D}" presName="parTrans" presStyleLbl="sibTrans2D1" presStyleIdx="3" presStyleCnt="5"/>
      <dgm:spPr/>
      <dgm:t>
        <a:bodyPr/>
        <a:lstStyle/>
        <a:p>
          <a:endParaRPr lang="en-US"/>
        </a:p>
      </dgm:t>
    </dgm:pt>
    <dgm:pt modelId="{6C26A880-CBB6-439A-B537-80F58D503878}" type="pres">
      <dgm:prSet presAssocID="{A42936AC-4043-4499-9AFA-D6F7AD217E4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FF93CD7-F9FC-4EC8-9CB7-56470D3C0F68}" type="pres">
      <dgm:prSet presAssocID="{FEA17CC3-5621-480E-9514-74EA100706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580AB-6BA8-4FF8-AD4A-E54B7BC45FD7}" type="pres">
      <dgm:prSet presAssocID="{19392ED9-5E47-446B-A858-6C2683935B82}" presName="parTrans" presStyleLbl="sibTrans2D1" presStyleIdx="4" presStyleCnt="5"/>
      <dgm:spPr/>
      <dgm:t>
        <a:bodyPr/>
        <a:lstStyle/>
        <a:p>
          <a:endParaRPr lang="en-US"/>
        </a:p>
      </dgm:t>
    </dgm:pt>
    <dgm:pt modelId="{D3C54D85-CDE2-427F-B1D6-51EAA24ACA65}" type="pres">
      <dgm:prSet presAssocID="{19392ED9-5E47-446B-A858-6C2683935B82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8D1CD5E-DA6D-4E66-AC43-6DEBC51A37FA}" type="pres">
      <dgm:prSet presAssocID="{00745E16-8DF8-483E-A7F8-0C77244012F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179CD4-D08D-453E-B2F3-274A790D213E}" type="presOf" srcId="{2C1D26B5-A857-4272-91E0-5A3559C0C7E6}" destId="{F8DE739B-8C23-473A-89B5-982DA44F7FF7}" srcOrd="0" destOrd="0" presId="urn:microsoft.com/office/officeart/2005/8/layout/radial5"/>
    <dgm:cxn modelId="{3C780170-4111-4F73-8337-C908D0580A6E}" type="presOf" srcId="{8A6A733D-C9AA-4257-9601-05CCC7BDA7D6}" destId="{C7D6476E-B5D3-493B-8168-E4A98FBE9D37}" srcOrd="0" destOrd="0" presId="urn:microsoft.com/office/officeart/2005/8/layout/radial5"/>
    <dgm:cxn modelId="{1E79B202-F575-4D86-8221-CFA5E74F8F28}" srcId="{6551FE4F-42C9-498B-ACCA-52E8E4C3A376}" destId="{FCB62DC1-A853-41AD-BBD7-EB16D1407B4D}" srcOrd="1" destOrd="0" parTransId="{1409F85C-92B5-4B4C-BB3A-0A1B40A4CE57}" sibTransId="{2AAE4F58-B152-4F9C-88EB-2E5E4BA6B256}"/>
    <dgm:cxn modelId="{E777C63F-6F84-47DC-9D2A-EB72AF2F364C}" srcId="{6551FE4F-42C9-498B-ACCA-52E8E4C3A376}" destId="{37389DA1-6098-4A4C-96B6-114E89E8CA71}" srcOrd="2" destOrd="0" parTransId="{197A8A7C-CFB1-48AF-AFB3-29E1A035AAAF}" sibTransId="{D4C8E6D4-873C-42C9-8F32-46380BD3743D}"/>
    <dgm:cxn modelId="{872D9D99-C761-4F54-B36B-4E7766803062}" type="presOf" srcId="{A42936AC-4043-4499-9AFA-D6F7AD217E4D}" destId="{B3BC093A-0B8A-4543-B4C2-2B846B2903C8}" srcOrd="0" destOrd="0" presId="urn:microsoft.com/office/officeart/2005/8/layout/radial5"/>
    <dgm:cxn modelId="{93D36CD3-A527-4BCD-B80D-2B8F36290F77}" type="presOf" srcId="{8557607F-61B9-45B2-9546-4A850BC78132}" destId="{1539109D-0A77-4A1F-9000-22CA322C4FC3}" srcOrd="0" destOrd="0" presId="urn:microsoft.com/office/officeart/2005/8/layout/radial5"/>
    <dgm:cxn modelId="{8A5AC7BD-8D4D-4A20-B980-A9B12FDE3AE0}" type="presOf" srcId="{6551FE4F-42C9-498B-ACCA-52E8E4C3A376}" destId="{BCE4AC9B-FDF0-4D6E-84D8-11D9165A3F35}" srcOrd="0" destOrd="0" presId="urn:microsoft.com/office/officeart/2005/8/layout/radial5"/>
    <dgm:cxn modelId="{57C63188-7205-45F8-9667-D674DC2B4A4D}" srcId="{6551FE4F-42C9-498B-ACCA-52E8E4C3A376}" destId="{8557607F-61B9-45B2-9546-4A850BC78132}" srcOrd="0" destOrd="0" parTransId="{2C1D26B5-A857-4272-91E0-5A3559C0C7E6}" sibTransId="{26B333BF-5777-4DEA-89CE-E3BFE0D60476}"/>
    <dgm:cxn modelId="{AEFECA8C-640A-40FE-A96E-91EE637D885B}" type="presOf" srcId="{1409F85C-92B5-4B4C-BB3A-0A1B40A4CE57}" destId="{8712B844-3A0B-44D8-B363-9C28B61592E9}" srcOrd="0" destOrd="0" presId="urn:microsoft.com/office/officeart/2005/8/layout/radial5"/>
    <dgm:cxn modelId="{22345DA9-E574-49FF-9DB3-B673F40B6C3D}" type="presOf" srcId="{1409F85C-92B5-4B4C-BB3A-0A1B40A4CE57}" destId="{32170E20-6530-4491-A67F-1ABE1CF8CE09}" srcOrd="1" destOrd="0" presId="urn:microsoft.com/office/officeart/2005/8/layout/radial5"/>
    <dgm:cxn modelId="{94EAB043-B094-4604-AB97-C77F8FCE21C6}" type="presOf" srcId="{FCB62DC1-A853-41AD-BBD7-EB16D1407B4D}" destId="{24845274-D622-40D7-9ECC-AF8921975934}" srcOrd="0" destOrd="0" presId="urn:microsoft.com/office/officeart/2005/8/layout/radial5"/>
    <dgm:cxn modelId="{8D177AB0-D942-40C7-97F6-0B0DF8744D52}" type="presOf" srcId="{00745E16-8DF8-483E-A7F8-0C77244012F3}" destId="{E8D1CD5E-DA6D-4E66-AC43-6DEBC51A37FA}" srcOrd="0" destOrd="0" presId="urn:microsoft.com/office/officeart/2005/8/layout/radial5"/>
    <dgm:cxn modelId="{BA477A32-7D52-4BD9-85E3-64B06EBF8251}" type="presOf" srcId="{37389DA1-6098-4A4C-96B6-114E89E8CA71}" destId="{FF3F3CC1-87D2-4591-B425-E61C8681E1A9}" srcOrd="0" destOrd="0" presId="urn:microsoft.com/office/officeart/2005/8/layout/radial5"/>
    <dgm:cxn modelId="{9058E93D-238E-4490-A927-73E0232F2F0D}" type="presOf" srcId="{197A8A7C-CFB1-48AF-AFB3-29E1A035AAAF}" destId="{067E1CF8-C4CC-493C-A60E-C06E6A94D8A1}" srcOrd="0" destOrd="0" presId="urn:microsoft.com/office/officeart/2005/8/layout/radial5"/>
    <dgm:cxn modelId="{39F4287D-0153-4E4C-9CC7-BC4D5C98C746}" srcId="{8A6A733D-C9AA-4257-9601-05CCC7BDA7D6}" destId="{6551FE4F-42C9-498B-ACCA-52E8E4C3A376}" srcOrd="0" destOrd="0" parTransId="{9AEC2AC6-3C06-4956-90D7-0272BAAD8942}" sibTransId="{40395841-2199-4519-97E8-E0A64C354056}"/>
    <dgm:cxn modelId="{312BC85A-011E-44E4-A2A3-2BE199D3134D}" type="presOf" srcId="{19392ED9-5E47-446B-A858-6C2683935B82}" destId="{D3C54D85-CDE2-427F-B1D6-51EAA24ACA65}" srcOrd="1" destOrd="0" presId="urn:microsoft.com/office/officeart/2005/8/layout/radial5"/>
    <dgm:cxn modelId="{23A3A4F7-55F0-4382-8109-7453D88AB43F}" type="presOf" srcId="{A42936AC-4043-4499-9AFA-D6F7AD217E4D}" destId="{6C26A880-CBB6-439A-B537-80F58D503878}" srcOrd="1" destOrd="0" presId="urn:microsoft.com/office/officeart/2005/8/layout/radial5"/>
    <dgm:cxn modelId="{15FC92A5-98C9-4FED-9CA6-A4F3E7D4CF64}" type="presOf" srcId="{197A8A7C-CFB1-48AF-AFB3-29E1A035AAAF}" destId="{613FBAE3-B381-4FF4-A9F9-2411A274C4E4}" srcOrd="1" destOrd="0" presId="urn:microsoft.com/office/officeart/2005/8/layout/radial5"/>
    <dgm:cxn modelId="{CC1BCE7A-C174-47C8-BA83-067432D27297}" srcId="{6551FE4F-42C9-498B-ACCA-52E8E4C3A376}" destId="{FEA17CC3-5621-480E-9514-74EA100706F8}" srcOrd="3" destOrd="0" parTransId="{A42936AC-4043-4499-9AFA-D6F7AD217E4D}" sibTransId="{7DA1C288-3A01-4419-91F8-741B9C6D82F5}"/>
    <dgm:cxn modelId="{A882D0DC-2B3A-4055-9C7E-04179D5B5C62}" srcId="{6551FE4F-42C9-498B-ACCA-52E8E4C3A376}" destId="{00745E16-8DF8-483E-A7F8-0C77244012F3}" srcOrd="4" destOrd="0" parTransId="{19392ED9-5E47-446B-A858-6C2683935B82}" sibTransId="{2DE36A7B-71E6-409C-9323-098FCA26C625}"/>
    <dgm:cxn modelId="{52927B50-6F92-4148-8C7B-98069CE04AEB}" type="presOf" srcId="{FEA17CC3-5621-480E-9514-74EA100706F8}" destId="{7FF93CD7-F9FC-4EC8-9CB7-56470D3C0F68}" srcOrd="0" destOrd="0" presId="urn:microsoft.com/office/officeart/2005/8/layout/radial5"/>
    <dgm:cxn modelId="{9056B531-5354-4D9C-82DC-131262C69256}" type="presOf" srcId="{19392ED9-5E47-446B-A858-6C2683935B82}" destId="{D2C580AB-6BA8-4FF8-AD4A-E54B7BC45FD7}" srcOrd="0" destOrd="0" presId="urn:microsoft.com/office/officeart/2005/8/layout/radial5"/>
    <dgm:cxn modelId="{748E3974-0533-4A7C-BC9D-D6937535277E}" type="presOf" srcId="{2C1D26B5-A857-4272-91E0-5A3559C0C7E6}" destId="{14CA0669-758C-4C20-BF91-3A61C8942A65}" srcOrd="1" destOrd="0" presId="urn:microsoft.com/office/officeart/2005/8/layout/radial5"/>
    <dgm:cxn modelId="{B6ACEED7-6948-48B6-807D-5129CE693217}" type="presParOf" srcId="{C7D6476E-B5D3-493B-8168-E4A98FBE9D37}" destId="{BCE4AC9B-FDF0-4D6E-84D8-11D9165A3F35}" srcOrd="0" destOrd="0" presId="urn:microsoft.com/office/officeart/2005/8/layout/radial5"/>
    <dgm:cxn modelId="{9FC7D211-B6E7-444D-A5A9-6C9F4461B7E2}" type="presParOf" srcId="{C7D6476E-B5D3-493B-8168-E4A98FBE9D37}" destId="{F8DE739B-8C23-473A-89B5-982DA44F7FF7}" srcOrd="1" destOrd="0" presId="urn:microsoft.com/office/officeart/2005/8/layout/radial5"/>
    <dgm:cxn modelId="{5740EA5B-DDB9-4358-B935-2F6E0EE8FB45}" type="presParOf" srcId="{F8DE739B-8C23-473A-89B5-982DA44F7FF7}" destId="{14CA0669-758C-4C20-BF91-3A61C8942A65}" srcOrd="0" destOrd="0" presId="urn:microsoft.com/office/officeart/2005/8/layout/radial5"/>
    <dgm:cxn modelId="{338D4E8D-52B2-484E-AFCC-CB8AB1BFA2BD}" type="presParOf" srcId="{C7D6476E-B5D3-493B-8168-E4A98FBE9D37}" destId="{1539109D-0A77-4A1F-9000-22CA322C4FC3}" srcOrd="2" destOrd="0" presId="urn:microsoft.com/office/officeart/2005/8/layout/radial5"/>
    <dgm:cxn modelId="{39667549-9E6C-47BB-896A-898808272158}" type="presParOf" srcId="{C7D6476E-B5D3-493B-8168-E4A98FBE9D37}" destId="{8712B844-3A0B-44D8-B363-9C28B61592E9}" srcOrd="3" destOrd="0" presId="urn:microsoft.com/office/officeart/2005/8/layout/radial5"/>
    <dgm:cxn modelId="{9F30F395-13D0-4E6D-84A6-8213E4172BEF}" type="presParOf" srcId="{8712B844-3A0B-44D8-B363-9C28B61592E9}" destId="{32170E20-6530-4491-A67F-1ABE1CF8CE09}" srcOrd="0" destOrd="0" presId="urn:microsoft.com/office/officeart/2005/8/layout/radial5"/>
    <dgm:cxn modelId="{7B5235D4-2447-4BF4-B354-F861A1C9A672}" type="presParOf" srcId="{C7D6476E-B5D3-493B-8168-E4A98FBE9D37}" destId="{24845274-D622-40D7-9ECC-AF8921975934}" srcOrd="4" destOrd="0" presId="urn:microsoft.com/office/officeart/2005/8/layout/radial5"/>
    <dgm:cxn modelId="{777A2319-170D-4537-BC8B-33217D24A5CF}" type="presParOf" srcId="{C7D6476E-B5D3-493B-8168-E4A98FBE9D37}" destId="{067E1CF8-C4CC-493C-A60E-C06E6A94D8A1}" srcOrd="5" destOrd="0" presId="urn:microsoft.com/office/officeart/2005/8/layout/radial5"/>
    <dgm:cxn modelId="{32FA7DA0-3473-442A-BA50-25594B3BCEB8}" type="presParOf" srcId="{067E1CF8-C4CC-493C-A60E-C06E6A94D8A1}" destId="{613FBAE3-B381-4FF4-A9F9-2411A274C4E4}" srcOrd="0" destOrd="0" presId="urn:microsoft.com/office/officeart/2005/8/layout/radial5"/>
    <dgm:cxn modelId="{72465E2B-53CE-46DD-A702-3142C3077362}" type="presParOf" srcId="{C7D6476E-B5D3-493B-8168-E4A98FBE9D37}" destId="{FF3F3CC1-87D2-4591-B425-E61C8681E1A9}" srcOrd="6" destOrd="0" presId="urn:microsoft.com/office/officeart/2005/8/layout/radial5"/>
    <dgm:cxn modelId="{C2FA1486-C4DB-42B4-9ED2-66EE13CEA588}" type="presParOf" srcId="{C7D6476E-B5D3-493B-8168-E4A98FBE9D37}" destId="{B3BC093A-0B8A-4543-B4C2-2B846B2903C8}" srcOrd="7" destOrd="0" presId="urn:microsoft.com/office/officeart/2005/8/layout/radial5"/>
    <dgm:cxn modelId="{C3E9A222-4DC9-4300-8B6A-760A05B6B299}" type="presParOf" srcId="{B3BC093A-0B8A-4543-B4C2-2B846B2903C8}" destId="{6C26A880-CBB6-439A-B537-80F58D503878}" srcOrd="0" destOrd="0" presId="urn:microsoft.com/office/officeart/2005/8/layout/radial5"/>
    <dgm:cxn modelId="{15A7CE1F-C70D-483A-8DE3-86935E0DC456}" type="presParOf" srcId="{C7D6476E-B5D3-493B-8168-E4A98FBE9D37}" destId="{7FF93CD7-F9FC-4EC8-9CB7-56470D3C0F68}" srcOrd="8" destOrd="0" presId="urn:microsoft.com/office/officeart/2005/8/layout/radial5"/>
    <dgm:cxn modelId="{44689F08-6848-4D26-A940-E39F5CAA0D25}" type="presParOf" srcId="{C7D6476E-B5D3-493B-8168-E4A98FBE9D37}" destId="{D2C580AB-6BA8-4FF8-AD4A-E54B7BC45FD7}" srcOrd="9" destOrd="0" presId="urn:microsoft.com/office/officeart/2005/8/layout/radial5"/>
    <dgm:cxn modelId="{695695FD-39A9-4CE6-AC03-3FB7AB932AFF}" type="presParOf" srcId="{D2C580AB-6BA8-4FF8-AD4A-E54B7BC45FD7}" destId="{D3C54D85-CDE2-427F-B1D6-51EAA24ACA65}" srcOrd="0" destOrd="0" presId="urn:microsoft.com/office/officeart/2005/8/layout/radial5"/>
    <dgm:cxn modelId="{BDB2C903-79B4-47FB-81F7-09BA8E73D883}" type="presParOf" srcId="{C7D6476E-B5D3-493B-8168-E4A98FBE9D37}" destId="{E8D1CD5E-DA6D-4E66-AC43-6DEBC51A37FA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4AC9B-FDF0-4D6E-84D8-11D9165A3F35}">
      <dsp:nvSpPr>
        <dsp:cNvPr id="0" name=""/>
        <dsp:cNvSpPr/>
      </dsp:nvSpPr>
      <dsp:spPr>
        <a:xfrm>
          <a:off x="3065099" y="1578491"/>
          <a:ext cx="1286624" cy="12020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LEARNING LAB</a:t>
          </a:r>
          <a:endParaRPr lang="en-US" sz="1500" b="1" kern="1200" dirty="0"/>
        </a:p>
      </dsp:txBody>
      <dsp:txXfrm>
        <a:off x="3253521" y="1754521"/>
        <a:ext cx="909780" cy="849949"/>
      </dsp:txXfrm>
    </dsp:sp>
    <dsp:sp modelId="{F8DE739B-8C23-473A-89B5-982DA44F7FF7}">
      <dsp:nvSpPr>
        <dsp:cNvPr id="0" name=""/>
        <dsp:cNvSpPr/>
      </dsp:nvSpPr>
      <dsp:spPr>
        <a:xfrm rot="16200000">
          <a:off x="3625994" y="1255588"/>
          <a:ext cx="164834" cy="3441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50719" y="1349139"/>
        <a:ext cx="115384" cy="206476"/>
      </dsp:txXfrm>
    </dsp:sp>
    <dsp:sp modelId="{1539109D-0A77-4A1F-9000-22CA322C4FC3}">
      <dsp:nvSpPr>
        <dsp:cNvPr id="0" name=""/>
        <dsp:cNvSpPr/>
      </dsp:nvSpPr>
      <dsp:spPr>
        <a:xfrm>
          <a:off x="3075823" y="2306"/>
          <a:ext cx="1265177" cy="12651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NEW TOOLS AND MONOGRAPHS</a:t>
          </a:r>
          <a:endParaRPr lang="en-US" sz="1000" b="1" kern="1200" dirty="0"/>
        </a:p>
      </dsp:txBody>
      <dsp:txXfrm>
        <a:off x="3261104" y="187587"/>
        <a:ext cx="894615" cy="894615"/>
      </dsp:txXfrm>
    </dsp:sp>
    <dsp:sp modelId="{8712B844-3A0B-44D8-B363-9C28B61592E9}">
      <dsp:nvSpPr>
        <dsp:cNvPr id="0" name=""/>
        <dsp:cNvSpPr/>
      </dsp:nvSpPr>
      <dsp:spPr>
        <a:xfrm rot="20520000">
          <a:off x="4369629" y="1769071"/>
          <a:ext cx="144759" cy="3441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370692" y="1844607"/>
        <a:ext cx="101331" cy="206476"/>
      </dsp:txXfrm>
    </dsp:sp>
    <dsp:sp modelId="{24845274-D622-40D7-9ECC-AF8921975934}">
      <dsp:nvSpPr>
        <dsp:cNvPr id="0" name=""/>
        <dsp:cNvSpPr/>
      </dsp:nvSpPr>
      <dsp:spPr>
        <a:xfrm>
          <a:off x="4544826" y="1069599"/>
          <a:ext cx="1265177" cy="1265177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E-LEARNING</a:t>
          </a:r>
          <a:endParaRPr lang="en-US" sz="1000" b="1" kern="1200" dirty="0"/>
        </a:p>
      </dsp:txBody>
      <dsp:txXfrm>
        <a:off x="4730107" y="1254880"/>
        <a:ext cx="894615" cy="894615"/>
      </dsp:txXfrm>
    </dsp:sp>
    <dsp:sp modelId="{067E1CF8-C4CC-493C-A60E-C06E6A94D8A1}">
      <dsp:nvSpPr>
        <dsp:cNvPr id="0" name=""/>
        <dsp:cNvSpPr/>
      </dsp:nvSpPr>
      <dsp:spPr>
        <a:xfrm rot="3240000">
          <a:off x="4075671" y="2621377"/>
          <a:ext cx="157595" cy="3441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85415" y="2671079"/>
        <a:ext cx="110317" cy="206476"/>
      </dsp:txXfrm>
    </dsp:sp>
    <dsp:sp modelId="{FF3F3CC1-87D2-4591-B425-E61C8681E1A9}">
      <dsp:nvSpPr>
        <dsp:cNvPr id="0" name=""/>
        <dsp:cNvSpPr/>
      </dsp:nvSpPr>
      <dsp:spPr>
        <a:xfrm>
          <a:off x="3983717" y="2796516"/>
          <a:ext cx="1265177" cy="1265177"/>
        </a:xfrm>
        <a:prstGeom prst="ellipse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PEER EXCHANGE AMONG SJ GROUPS</a:t>
          </a:r>
        </a:p>
      </dsp:txBody>
      <dsp:txXfrm>
        <a:off x="4168998" y="2981797"/>
        <a:ext cx="894615" cy="894615"/>
      </dsp:txXfrm>
    </dsp:sp>
    <dsp:sp modelId="{B3BC093A-0B8A-4543-B4C2-2B846B2903C8}">
      <dsp:nvSpPr>
        <dsp:cNvPr id="0" name=""/>
        <dsp:cNvSpPr/>
      </dsp:nvSpPr>
      <dsp:spPr>
        <a:xfrm rot="7560000">
          <a:off x="3183557" y="2621377"/>
          <a:ext cx="157595" cy="3441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40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221091" y="2671079"/>
        <a:ext cx="110317" cy="206476"/>
      </dsp:txXfrm>
    </dsp:sp>
    <dsp:sp modelId="{7FF93CD7-F9FC-4EC8-9CB7-56470D3C0F68}">
      <dsp:nvSpPr>
        <dsp:cNvPr id="0" name=""/>
        <dsp:cNvSpPr/>
      </dsp:nvSpPr>
      <dsp:spPr>
        <a:xfrm>
          <a:off x="2167929" y="2796516"/>
          <a:ext cx="1265177" cy="1265177"/>
        </a:xfrm>
        <a:prstGeom prst="ellipse">
          <a:avLst/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40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MAPPING PROJECT</a:t>
          </a:r>
          <a:endParaRPr lang="en-US" sz="1000" b="1" kern="1200" dirty="0"/>
        </a:p>
      </dsp:txBody>
      <dsp:txXfrm>
        <a:off x="2353210" y="2981797"/>
        <a:ext cx="894615" cy="894615"/>
      </dsp:txXfrm>
    </dsp:sp>
    <dsp:sp modelId="{D2C580AB-6BA8-4FF8-AD4A-E54B7BC45FD7}">
      <dsp:nvSpPr>
        <dsp:cNvPr id="0" name=""/>
        <dsp:cNvSpPr/>
      </dsp:nvSpPr>
      <dsp:spPr>
        <a:xfrm rot="11880000">
          <a:off x="2902434" y="1769071"/>
          <a:ext cx="144759" cy="3441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rgbClr val="C00000"/>
            </a:solidFill>
          </a:endParaRPr>
        </a:p>
      </dsp:txBody>
      <dsp:txXfrm rot="10800000">
        <a:off x="2944799" y="1844607"/>
        <a:ext cx="101331" cy="206476"/>
      </dsp:txXfrm>
    </dsp:sp>
    <dsp:sp modelId="{E8D1CD5E-DA6D-4E66-AC43-6DEBC51A37FA}">
      <dsp:nvSpPr>
        <dsp:cNvPr id="0" name=""/>
        <dsp:cNvSpPr/>
      </dsp:nvSpPr>
      <dsp:spPr>
        <a:xfrm>
          <a:off x="1606820" y="1069599"/>
          <a:ext cx="1265177" cy="1265177"/>
        </a:xfrm>
        <a:prstGeom prst="ellipse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INTERMEDIARY LEARNING PARTNERSHIPS</a:t>
          </a:r>
          <a:endParaRPr lang="en-US" sz="1000" b="1" kern="1200" dirty="0"/>
        </a:p>
      </dsp:txBody>
      <dsp:txXfrm>
        <a:off x="1792101" y="1254880"/>
        <a:ext cx="894615" cy="894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C907A5-5A3A-42F9-8AE5-0F6DEFEE3F11}" type="datetimeFigureOut">
              <a:rPr lang="en-US"/>
              <a:pPr>
                <a:defRPr/>
              </a:pPr>
              <a:t>11/1/11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7294E65-05F2-42A5-AE97-956B886F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47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63C0A1-3D1D-425D-A69F-39B286FE9F33}" type="datetimeFigureOut">
              <a:rPr lang="en-US"/>
              <a:pPr>
                <a:defRPr/>
              </a:pPr>
              <a:t>11/1/11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05D8A2-1C19-4996-9B2C-9E3801480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3CF6-8C11-48EA-AE49-9FA3E8F9AD18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BAED-AD3D-4A86-9B9F-769E3CC40B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DCEC-E711-4AD2-B44D-12FE236FC5B6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AC3DA-8F28-4094-A261-B658D616BB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C967-64C0-44B0-B7A6-9BFC8D35D049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B610-480E-44A9-8ACF-2DB64AB414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4238-10EF-43D8-A42F-0B31549AA040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A13DD-4247-49C8-ACBB-4FAD960C4C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1AAC7-34D1-4654-8A38-FC83E881FFEF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6528-FC91-414A-9432-4299B5F6B2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9DC7-7342-427E-8A4C-86956D313339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78D99-8332-4D0F-827D-00049C6CF6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5585-EFE5-405A-A695-F4A139EB7994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4D8D-54C5-428B-8B04-A71F64B0E6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5F36-C9C2-4A64-A7C2-71EB121EF463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0F23A-040F-460E-A7BA-1B0250A139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B6717-6212-413C-AD50-EF82B8B894F8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2D51-1426-43C6-B171-2A142D55E4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2A9F5-20AD-4BF5-8D14-BE43F7C71624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7A90C-099A-4137-B712-0286A96A7B5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2A97-98AA-440D-8ACE-2201AE97E28E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DC5C-8F77-4E40-912C-FB83C720B3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DBC9BF-8703-4390-B8FF-64F4A8B3AD39}" type="datetimeFigureOut">
              <a:rPr lang="es-ES"/>
              <a:pPr>
                <a:defRPr/>
              </a:pPr>
              <a:t>11/1/11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28D571-D99A-4CA4-B3BD-45082B20AB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-36513" y="6453188"/>
            <a:ext cx="1655763" cy="360362"/>
          </a:xfrm>
        </p:spPr>
        <p:txBody>
          <a:bodyPr/>
          <a:lstStyle/>
          <a:p>
            <a:pPr eaLnBrk="1" hangingPunct="1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3938" y="1838325"/>
            <a:ext cx="5094287" cy="6477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HN" sz="6500" b="1" dirty="0" smtClean="0">
                <a:solidFill>
                  <a:srgbClr val="C00000"/>
                </a:solidFill>
                <a:ea typeface="+mn-ea"/>
                <a:cs typeface="+mn-cs"/>
              </a:rPr>
              <a:t>ROAD</a:t>
            </a:r>
            <a:r>
              <a:rPr lang="es-HN" sz="6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MAP</a:t>
            </a:r>
            <a:endParaRPr lang="es-ES" sz="65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grpSp>
        <p:nvGrpSpPr>
          <p:cNvPr id="15364" name="Group 20"/>
          <p:cNvGrpSpPr>
            <a:grpSpLocks/>
          </p:cNvGrpSpPr>
          <p:nvPr/>
        </p:nvGrpSpPr>
        <p:grpSpPr bwMode="auto">
          <a:xfrm>
            <a:off x="3602038" y="2892425"/>
            <a:ext cx="5094287" cy="603250"/>
            <a:chOff x="3818012" y="1961964"/>
            <a:chExt cx="5094248" cy="602940"/>
          </a:xfrm>
        </p:grpSpPr>
        <p:sp>
          <p:nvSpPr>
            <p:cNvPr id="19" name="2 Subtítulo"/>
            <p:cNvSpPr txBox="1">
              <a:spLocks/>
            </p:cNvSpPr>
            <p:nvPr/>
          </p:nvSpPr>
          <p:spPr>
            <a:xfrm>
              <a:off x="3818012" y="1961964"/>
              <a:ext cx="5094248" cy="323684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 NATIONAL </a:t>
              </a:r>
              <a:r>
                <a:rPr lang="es-HN" sz="1800" b="1" dirty="0" smtClean="0">
                  <a:solidFill>
                    <a:srgbClr val="C00000"/>
                  </a:solidFill>
                </a:rPr>
                <a:t>CAPACITY BUILDING </a:t>
              </a:r>
              <a:r>
                <a:rPr lang="es-HN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PROGRAM </a:t>
              </a:r>
              <a:endParaRPr lang="es-ES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2 Subtítulo"/>
            <p:cNvSpPr txBox="1">
              <a:spLocks/>
            </p:cNvSpPr>
            <p:nvPr/>
          </p:nvSpPr>
          <p:spPr>
            <a:xfrm>
              <a:off x="3818012" y="2241220"/>
              <a:ext cx="5021224" cy="323684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DESIGNED FOR</a:t>
              </a:r>
              <a:r>
                <a:rPr lang="es-HN" sz="1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s-HN" sz="1800" b="1" dirty="0" smtClean="0">
                  <a:solidFill>
                    <a:srgbClr val="C00000"/>
                  </a:solidFill>
                </a:rPr>
                <a:t>SOCIAL JUSTICE</a:t>
              </a:r>
              <a:r>
                <a:rPr lang="es-HN" sz="1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s-HN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ORGANIZATIONS</a:t>
              </a:r>
              <a:endParaRPr lang="es-ES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" name="14 Grupo"/>
          <p:cNvGrpSpPr>
            <a:grpSpLocks/>
          </p:cNvGrpSpPr>
          <p:nvPr/>
        </p:nvGrpSpPr>
        <p:grpSpPr bwMode="auto">
          <a:xfrm>
            <a:off x="3321050" y="5084763"/>
            <a:ext cx="2619375" cy="1163637"/>
            <a:chOff x="3321736" y="5085184"/>
            <a:chExt cx="2618415" cy="1163811"/>
          </a:xfrm>
        </p:grpSpPr>
        <p:sp>
          <p:nvSpPr>
            <p:cNvPr id="6" name="5 CuadroTexto"/>
            <p:cNvSpPr txBox="1"/>
            <p:nvPr/>
          </p:nvSpPr>
          <p:spPr>
            <a:xfrm>
              <a:off x="3923178" y="5085184"/>
              <a:ext cx="1867802" cy="457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b="1" dirty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Praxis</a:t>
              </a:r>
              <a:endParaRPr lang="es-ES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321736" y="5547215"/>
              <a:ext cx="2618415" cy="7017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progressive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learning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community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that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seeks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to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advance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praxis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through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peer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exchange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and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developing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capacity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building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infrastructure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within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social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justice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groups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. </a:t>
              </a:r>
            </a:p>
          </p:txBody>
        </p:sp>
        <p:pic>
          <p:nvPicPr>
            <p:cNvPr id="15377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12 Grupo"/>
          <p:cNvGrpSpPr>
            <a:grpSpLocks/>
          </p:cNvGrpSpPr>
          <p:nvPr/>
        </p:nvGrpSpPr>
        <p:grpSpPr bwMode="auto">
          <a:xfrm>
            <a:off x="225425" y="5084763"/>
            <a:ext cx="2520950" cy="1163637"/>
            <a:chOff x="225393" y="5085184"/>
            <a:chExt cx="2520280" cy="1163811"/>
          </a:xfrm>
        </p:grpSpPr>
        <p:sp>
          <p:nvSpPr>
            <p:cNvPr id="4" name="3 CuadroTexto"/>
            <p:cNvSpPr txBox="1"/>
            <p:nvPr/>
          </p:nvSpPr>
          <p:spPr>
            <a:xfrm>
              <a:off x="826896" y="5085184"/>
              <a:ext cx="1801333" cy="457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b="1" dirty="0" err="1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Quality</a:t>
              </a:r>
              <a:endParaRPr lang="es-ES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225393" y="5547215"/>
              <a:ext cx="2520280" cy="7017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 six year track record of serving social justice organizations.  Over 60  capacity building engagements and superior evaluation ratings.</a:t>
              </a:r>
              <a:endParaRPr lang="es-ES" sz="1050" b="1" dirty="0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5374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15 Grupo"/>
          <p:cNvGrpSpPr>
            <a:grpSpLocks/>
          </p:cNvGrpSpPr>
          <p:nvPr/>
        </p:nvGrpSpPr>
        <p:grpSpPr bwMode="auto">
          <a:xfrm>
            <a:off x="6300788" y="5081588"/>
            <a:ext cx="2519362" cy="1055687"/>
            <a:chOff x="6300192" y="5082108"/>
            <a:chExt cx="2520280" cy="1055639"/>
          </a:xfrm>
        </p:grpSpPr>
        <p:sp>
          <p:nvSpPr>
            <p:cNvPr id="8" name="7 CuadroTexto"/>
            <p:cNvSpPr txBox="1"/>
            <p:nvPr/>
          </p:nvSpPr>
          <p:spPr>
            <a:xfrm>
              <a:off x="6876664" y="5085283"/>
              <a:ext cx="1799293" cy="4571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b="1" dirty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Experience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00192" y="5588497"/>
              <a:ext cx="2520280" cy="5492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 national network of 16 seasoned capacity builders plus affiliate consultants and experts organized in regional hubs.</a:t>
              </a:r>
              <a:endParaRPr lang="es-ES" sz="1050" b="1" dirty="0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5371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8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87450" y="1725613"/>
            <a:ext cx="20161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Tm="9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 Título"/>
          <p:cNvSpPr txBox="1">
            <a:spLocks/>
          </p:cNvSpPr>
          <p:nvPr/>
        </p:nvSpPr>
        <p:spPr>
          <a:xfrm>
            <a:off x="2800350" y="6265863"/>
            <a:ext cx="3743325" cy="4762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243888" y="-1588"/>
            <a:ext cx="504825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13</a:t>
            </a:r>
            <a:endParaRPr lang="es-ES" sz="1800" b="1" dirty="0"/>
          </a:p>
        </p:txBody>
      </p:sp>
      <p:pic>
        <p:nvPicPr>
          <p:cNvPr id="4198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395288" y="404813"/>
            <a:ext cx="7845425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800" b="1" dirty="0" smtClean="0">
                <a:solidFill>
                  <a:srgbClr val="C00000"/>
                </a:solidFill>
              </a:rPr>
              <a:t>LEARNING </a:t>
            </a:r>
            <a:r>
              <a:rPr lang="es-HN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 PROGRAM</a:t>
            </a:r>
          </a:p>
        </p:txBody>
      </p:sp>
      <p:grpSp>
        <p:nvGrpSpPr>
          <p:cNvPr id="41990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7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8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3863" y="1143000"/>
            <a:ext cx="5976937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Advancing knowledge about </a:t>
            </a:r>
            <a:r>
              <a:rPr lang="en-US" sz="16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what is working and why… 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838200" y="1752600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Graphic spid="11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24300" y="981075"/>
            <a:ext cx="5094288" cy="6477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HN" sz="6500" b="1" dirty="0" smtClean="0">
                <a:solidFill>
                  <a:srgbClr val="C00000"/>
                </a:solidFill>
                <a:ea typeface="+mn-ea"/>
                <a:cs typeface="+mn-cs"/>
              </a:rPr>
              <a:t>ROAD</a:t>
            </a:r>
            <a:r>
              <a:rPr lang="es-HN" sz="6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MAP</a:t>
            </a:r>
            <a:endParaRPr lang="es-ES" sz="65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4035" name="1 Título"/>
          <p:cNvSpPr txBox="1">
            <a:spLocks/>
          </p:cNvSpPr>
          <p:nvPr/>
        </p:nvSpPr>
        <p:spPr bwMode="auto">
          <a:xfrm>
            <a:off x="4932363" y="6370638"/>
            <a:ext cx="40465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endParaRPr lang="en-US" sz="900">
              <a:solidFill>
                <a:schemeClr val="bg1"/>
              </a:solidFill>
              <a:latin typeface="Calibri" charset="0"/>
            </a:endParaRPr>
          </a:p>
        </p:txBody>
      </p:sp>
      <p:grpSp>
        <p:nvGrpSpPr>
          <p:cNvPr id="44036" name="Group 20"/>
          <p:cNvGrpSpPr>
            <a:grpSpLocks/>
          </p:cNvGrpSpPr>
          <p:nvPr/>
        </p:nvGrpSpPr>
        <p:grpSpPr bwMode="auto">
          <a:xfrm>
            <a:off x="1371600" y="1339850"/>
            <a:ext cx="7254875" cy="3384550"/>
            <a:chOff x="1729780" y="1565199"/>
            <a:chExt cx="7254488" cy="529358"/>
          </a:xfrm>
        </p:grpSpPr>
        <p:sp>
          <p:nvSpPr>
            <p:cNvPr id="19" name="2 Subtítulo"/>
            <p:cNvSpPr txBox="1">
              <a:spLocks/>
            </p:cNvSpPr>
            <p:nvPr/>
          </p:nvSpPr>
          <p:spPr>
            <a:xfrm>
              <a:off x="3817232" y="1565199"/>
              <a:ext cx="5167036" cy="324021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sz="2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2 Subtítulo"/>
            <p:cNvSpPr txBox="1">
              <a:spLocks/>
            </p:cNvSpPr>
            <p:nvPr/>
          </p:nvSpPr>
          <p:spPr>
            <a:xfrm>
              <a:off x="1729780" y="1790400"/>
              <a:ext cx="3024027" cy="304157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8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>
                      <a:lumMod val="50000"/>
                    </a:schemeClr>
                  </a:solidFill>
                </a:rPr>
                <a:t>Emily Goldfarb (West Coast)</a:t>
              </a: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>
                      <a:lumMod val="50000"/>
                    </a:schemeClr>
                  </a:solidFill>
                </a:rPr>
                <a:t>T.415-566-5480</a:t>
              </a: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800" dirty="0" smtClean="0">
                  <a:solidFill>
                    <a:schemeClr val="bg1">
                      <a:lumMod val="50000"/>
                    </a:schemeClr>
                  </a:solidFill>
                </a:rPr>
                <a:t>Egoldnrio@aol.com </a:t>
              </a: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8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8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" name="14 Grupo"/>
          <p:cNvGrpSpPr>
            <a:grpSpLocks/>
          </p:cNvGrpSpPr>
          <p:nvPr/>
        </p:nvGrpSpPr>
        <p:grpSpPr bwMode="auto">
          <a:xfrm>
            <a:off x="3321050" y="5084763"/>
            <a:ext cx="2690813" cy="1163637"/>
            <a:chOff x="3321736" y="5085184"/>
            <a:chExt cx="2690424" cy="1163811"/>
          </a:xfrm>
        </p:grpSpPr>
        <p:sp>
          <p:nvSpPr>
            <p:cNvPr id="6" name="5 CuadroTexto"/>
            <p:cNvSpPr txBox="1"/>
            <p:nvPr/>
          </p:nvSpPr>
          <p:spPr>
            <a:xfrm>
              <a:off x="3923312" y="5085184"/>
              <a:ext cx="1868217" cy="457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b="1" dirty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Praxis</a:t>
              </a:r>
              <a:endParaRPr lang="es-ES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321736" y="5547215"/>
              <a:ext cx="2690424" cy="7017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progressive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learning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community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that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seeks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to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advance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praxis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through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peer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exchanges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and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developing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capacity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building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infrastructure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within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social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justice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s-ES" sz="1050" b="1" dirty="0" err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groups</a:t>
              </a:r>
              <a:r>
                <a:rPr lang="es-E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. </a:t>
              </a:r>
            </a:p>
          </p:txBody>
        </p:sp>
        <p:pic>
          <p:nvPicPr>
            <p:cNvPr id="44051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12 Grupo"/>
          <p:cNvGrpSpPr>
            <a:grpSpLocks/>
          </p:cNvGrpSpPr>
          <p:nvPr/>
        </p:nvGrpSpPr>
        <p:grpSpPr bwMode="auto">
          <a:xfrm>
            <a:off x="225425" y="5084763"/>
            <a:ext cx="2520950" cy="1163637"/>
            <a:chOff x="225393" y="5085184"/>
            <a:chExt cx="2520280" cy="1163811"/>
          </a:xfrm>
        </p:grpSpPr>
        <p:sp>
          <p:nvSpPr>
            <p:cNvPr id="4" name="3 CuadroTexto"/>
            <p:cNvSpPr txBox="1"/>
            <p:nvPr/>
          </p:nvSpPr>
          <p:spPr>
            <a:xfrm>
              <a:off x="826896" y="5085184"/>
              <a:ext cx="1801333" cy="457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b="1" dirty="0" err="1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Quality</a:t>
              </a:r>
              <a:endParaRPr lang="es-ES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225393" y="5547215"/>
              <a:ext cx="2520280" cy="7017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 six year track record of serving social justice organizations.  Over 60  capacity building engagements and superior evaluation ratings.</a:t>
              </a:r>
              <a:endParaRPr lang="es-ES" sz="1050" b="1" dirty="0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4048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15 Grupo"/>
          <p:cNvGrpSpPr>
            <a:grpSpLocks/>
          </p:cNvGrpSpPr>
          <p:nvPr/>
        </p:nvGrpSpPr>
        <p:grpSpPr bwMode="auto">
          <a:xfrm>
            <a:off x="6300788" y="5081588"/>
            <a:ext cx="2519362" cy="1055687"/>
            <a:chOff x="6300192" y="5082108"/>
            <a:chExt cx="2520280" cy="1055639"/>
          </a:xfrm>
        </p:grpSpPr>
        <p:sp>
          <p:nvSpPr>
            <p:cNvPr id="8" name="7 CuadroTexto"/>
            <p:cNvSpPr txBox="1"/>
            <p:nvPr/>
          </p:nvSpPr>
          <p:spPr>
            <a:xfrm>
              <a:off x="6876664" y="5085283"/>
              <a:ext cx="1799293" cy="4571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b="1" dirty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Experience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00192" y="5588497"/>
              <a:ext cx="2520280" cy="5492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 national network of 16 seasoned capacity builders plus affiliate consultants and experts organized in regional hubs.</a:t>
              </a:r>
              <a:endParaRPr lang="es-ES" sz="1050" b="1" dirty="0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4045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040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89075" y="738188"/>
            <a:ext cx="2016125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540250" y="3048000"/>
            <a:ext cx="3671888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Elsa A. Ríos (East Coast)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T. 212-785-0544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Elsa@strategiesforsocialchange.com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24300" y="1916113"/>
            <a:ext cx="4968875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For more information please contact our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Team Co-leaders: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04800" y="762000"/>
            <a:ext cx="7845425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</a:t>
            </a:r>
            <a:r>
              <a:rPr lang="es-HN" sz="5400" b="1" dirty="0" smtClean="0">
                <a:solidFill>
                  <a:srgbClr val="C00000"/>
                </a:solidFill>
              </a:rPr>
              <a:t> HISTORY</a:t>
            </a:r>
            <a:endParaRPr lang="es-HN" sz="5400" b="1" dirty="0">
              <a:solidFill>
                <a:srgbClr val="C00000"/>
              </a:solidFill>
            </a:endParaRPr>
          </a:p>
        </p:txBody>
      </p:sp>
      <p:grpSp>
        <p:nvGrpSpPr>
          <p:cNvPr id="17411" name="13 Grupo"/>
          <p:cNvGrpSpPr>
            <a:grpSpLocks/>
          </p:cNvGrpSpPr>
          <p:nvPr/>
        </p:nvGrpSpPr>
        <p:grpSpPr bwMode="auto">
          <a:xfrm>
            <a:off x="4618038" y="2276475"/>
            <a:ext cx="6350" cy="3017838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1 Título"/>
          <p:cNvSpPr txBox="1">
            <a:spLocks/>
          </p:cNvSpPr>
          <p:nvPr/>
        </p:nvSpPr>
        <p:spPr>
          <a:xfrm>
            <a:off x="381000" y="1219200"/>
            <a:ext cx="4648200" cy="4746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The Legacy of the French American Charitable Trust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94532" y="1987024"/>
            <a:ext cx="8143950" cy="3890015"/>
          </a:xfrm>
          <a:prstGeom prst="rect">
            <a:avLst/>
          </a:prstGeom>
          <a:noFill/>
        </p:spPr>
        <p:txBody>
          <a:bodyPr lIns="0" tIns="0" rIns="0" bIns="0" numCol="2" spcCol="72000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ROAD</a:t>
            </a:r>
            <a:r>
              <a:rPr lang="en-US" sz="1400" b="1" dirty="0">
                <a:latin typeface="+mn-lt"/>
                <a:ea typeface="+mn-ea"/>
                <a:cs typeface="+mn-cs"/>
              </a:rPr>
              <a:t>MAP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is the progeny of the Management Assistance Program (MAP) of the French American Charitable Trust (FACT).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Over a period of 6 years MAP conducted over 63 intensive engagements with 28 social justice organizations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and received highly favorable evaluation ratings.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As FACT prepared to spend down, social justice organizations and funders alike expressed the need to continue MAP in some way. After a feasibility study confirmed the need for a capacity building program for social justice organizations, seed funding from FACT and the Unitarian Universalist Veatch Program at Shelter Rock helped to launch </a:t>
            </a:r>
            <a:r>
              <a:rPr lang="en-US" sz="1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ROAD</a:t>
            </a:r>
            <a:r>
              <a:rPr lang="en-US" sz="1400" b="1" dirty="0">
                <a:latin typeface="+mn-lt"/>
                <a:ea typeface="+mn-ea"/>
                <a:cs typeface="+mn-cs"/>
              </a:rPr>
              <a:t>MAP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Our mission is to strengthen the social justice sector through capacity building.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We are a national social change capacity building program developing new strategies, articulating promising 21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century organizational development practices, and widely disseminating those findings and tools. Our goal is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to fuel better organizational and movement performance and sustainability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For MAP case studies see:   http://www.factservices.org/case_study.html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s-HN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 bwMode="auto">
          <a:xfrm>
            <a:off x="4648200" y="4445000"/>
            <a:ext cx="4495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400">
                <a:solidFill>
                  <a:srgbClr val="595959"/>
                </a:solidFill>
                <a:latin typeface="Calibri" charset="0"/>
              </a:rPr>
              <a:t>     For More Information Contact Our </a:t>
            </a:r>
            <a:r>
              <a:rPr lang="es-HN" sz="1400">
                <a:solidFill>
                  <a:srgbClr val="595959"/>
                </a:solidFill>
                <a:latin typeface="Calibri" charset="0"/>
              </a:rPr>
              <a:t>Team Co-Leaders:</a:t>
            </a:r>
          </a:p>
        </p:txBody>
      </p:sp>
      <p:sp>
        <p:nvSpPr>
          <p:cNvPr id="27" name="1 Título"/>
          <p:cNvSpPr txBox="1">
            <a:spLocks/>
          </p:cNvSpPr>
          <p:nvPr/>
        </p:nvSpPr>
        <p:spPr bwMode="auto">
          <a:xfrm>
            <a:off x="4572000" y="4724400"/>
            <a:ext cx="4191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s-HN" sz="120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s-HN" sz="1400" b="1">
                <a:solidFill>
                  <a:srgbClr val="595959"/>
                </a:solidFill>
                <a:latin typeface="Calibri" charset="0"/>
              </a:rPr>
              <a:t>Emily Goldfarb</a:t>
            </a:r>
            <a:r>
              <a:rPr lang="es-HN" sz="1400">
                <a:solidFill>
                  <a:srgbClr val="7F7F7F"/>
                </a:solidFill>
                <a:latin typeface="Calibri" charset="0"/>
              </a:rPr>
              <a:t>: egoldnrio@aol.com</a:t>
            </a:r>
          </a:p>
          <a:p>
            <a:r>
              <a:rPr lang="es-HN" sz="1400" b="1">
                <a:solidFill>
                  <a:srgbClr val="C00000"/>
                </a:solidFill>
                <a:latin typeface="Calibri" charset="0"/>
              </a:rPr>
              <a:t>       </a:t>
            </a:r>
            <a:r>
              <a:rPr lang="es-HN" sz="1400" b="1">
                <a:solidFill>
                  <a:srgbClr val="595959"/>
                </a:solidFill>
                <a:latin typeface="Calibri" charset="0"/>
              </a:rPr>
              <a:t>Elsa A. Ríos</a:t>
            </a:r>
            <a:r>
              <a:rPr lang="es-HN" sz="1400">
                <a:solidFill>
                  <a:srgbClr val="595959"/>
                </a:solidFill>
                <a:latin typeface="Calibri" charset="0"/>
              </a:rPr>
              <a:t>:  </a:t>
            </a:r>
            <a:r>
              <a:rPr lang="es-HN" sz="1400">
                <a:solidFill>
                  <a:srgbClr val="7F7F7F"/>
                </a:solidFill>
                <a:latin typeface="Calibri" charset="0"/>
              </a:rPr>
              <a:t>elsa@strategiesforsocialchange.com</a:t>
            </a:r>
            <a:endParaRPr lang="es-HN" sz="200">
              <a:solidFill>
                <a:srgbClr val="7F7F7F"/>
              </a:solidFill>
              <a:latin typeface="Calibri" charset="0"/>
            </a:endParaRPr>
          </a:p>
          <a:p>
            <a:r>
              <a:rPr lang="es-HN" sz="200">
                <a:solidFill>
                  <a:srgbClr val="7F7F7F"/>
                </a:solidFill>
                <a:latin typeface="Calibri" charset="0"/>
              </a:rPr>
              <a:t>\</a:t>
            </a:r>
            <a:endParaRPr lang="es-HN" sz="1400">
              <a:solidFill>
                <a:srgbClr val="7F7F7F"/>
              </a:solidFill>
              <a:latin typeface="Calibri" charset="0"/>
            </a:endParaRPr>
          </a:p>
        </p:txBody>
      </p:sp>
      <p:grpSp>
        <p:nvGrpSpPr>
          <p:cNvPr id="17416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7" name="46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1</a:t>
            </a:r>
            <a:endParaRPr lang="es-ES" sz="1800" b="1" dirty="0"/>
          </a:p>
        </p:txBody>
      </p:sp>
      <p:pic>
        <p:nvPicPr>
          <p:cNvPr id="1741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16832"/>
            <a:ext cx="7992888" cy="5256632"/>
          </a:xfrm>
          <a:prstGeom prst="rect">
            <a:avLst/>
          </a:prstGeom>
          <a:noFill/>
        </p:spPr>
        <p:txBody>
          <a:bodyPr lIns="0" tIns="0" rIns="0" bIns="0" numCol="2" spcCol="72000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Our national capacity building program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is specifically designed for social justice organizations.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We are a diverse, multi-lingual and vetted group of 16 core consultants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with past experience leading or working at senior levels within social justice organizations. 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We operate as a lean and nimble network of capacity builders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without  incurring the typical bricks and mortar costs associated with nonprofits. 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Cost savings are reinvested in field building projects.   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4.     We provide deeper capacity building engagements of 12-18 month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allowing                                           for more sustainable results.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Tx/>
              <a:buAutoNum type="arabicPeriod" startAt="5"/>
              <a:defRPr/>
            </a:pP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5.     Our approach enables funders to design a customized capacity building (CB) program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for their grantees without having to create an in-house CB program.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6.     We use a skills transfer and integration approach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to ensure that staff enhance their skills and new practices take root in each organization before we leave.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Tx/>
              <a:buAutoNum type="arabicPeriod" startAt="5"/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333375"/>
            <a:ext cx="8350250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93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MAKES US </a:t>
            </a:r>
            <a:r>
              <a:rPr lang="es-HN" sz="4930" b="1" dirty="0" smtClean="0">
                <a:solidFill>
                  <a:srgbClr val="C00000"/>
                </a:solidFill>
              </a:rPr>
              <a:t>DIFFERENT?</a:t>
            </a:r>
          </a:p>
        </p:txBody>
      </p:sp>
      <p:grpSp>
        <p:nvGrpSpPr>
          <p:cNvPr id="19460" name="13 Grupo"/>
          <p:cNvGrpSpPr>
            <a:grpSpLocks/>
          </p:cNvGrpSpPr>
          <p:nvPr/>
        </p:nvGrpSpPr>
        <p:grpSpPr bwMode="auto">
          <a:xfrm>
            <a:off x="4637088" y="2303463"/>
            <a:ext cx="6350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 bwMode="auto">
          <a:xfrm>
            <a:off x="407988" y="736600"/>
            <a:ext cx="4524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ts val="5763"/>
              </a:lnSpc>
            </a:pPr>
            <a:endParaRPr lang="es-HN" sz="4400" b="1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 bwMode="auto">
          <a:xfrm>
            <a:off x="484188" y="1298575"/>
            <a:ext cx="45196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ts val="5763"/>
              </a:lnSpc>
            </a:pPr>
            <a:endParaRPr lang="es-HN" sz="1600" b="1">
              <a:solidFill>
                <a:srgbClr val="FFC000"/>
              </a:solidFill>
              <a:latin typeface="Calibri" charset="0"/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2</a:t>
            </a:r>
            <a:endParaRPr lang="es-ES" sz="1800" b="1" dirty="0"/>
          </a:p>
        </p:txBody>
      </p:sp>
      <p:pic>
        <p:nvPicPr>
          <p:cNvPr id="19464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6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2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9750" y="1052513"/>
            <a:ext cx="532765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 A </a:t>
            </a:r>
            <a:r>
              <a:rPr lang="en-US" sz="1600" b="1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One Stop Shop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for Capacity Building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702743"/>
            <a:ext cx="7848872" cy="4911729"/>
          </a:xfrm>
          <a:prstGeom prst="rect">
            <a:avLst/>
          </a:prstGeom>
          <a:noFill/>
        </p:spPr>
        <p:txBody>
          <a:bodyPr lIns="0" tIns="0" rIns="0" bIns="0" numCol="2" spcCol="72000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.    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We are organized in regional hubs and use affiliate consultants and strategic partners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to  provide a range of expertise and meet the demand for cost-effective services.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8.      We offer customized services and tools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that fit the ethos, culture, leadership styles and decision-making processes of social justice organizations  and alliances.    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9.      We promote social movement development and field building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through peer exchange programs and our own learning laboratory programs.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10.   We engage in joint planning &amp; collaborative projects with key intermediaries  in order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to maximize resources and achieve greater impact.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8463" y="260350"/>
            <a:ext cx="8061325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93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MAKES US </a:t>
            </a:r>
            <a:r>
              <a:rPr lang="es-HN" sz="4930" b="1" dirty="0" smtClean="0">
                <a:solidFill>
                  <a:srgbClr val="C00000"/>
                </a:solidFill>
              </a:rPr>
              <a:t>DIFFERENT?</a:t>
            </a:r>
          </a:p>
        </p:txBody>
      </p:sp>
      <p:grpSp>
        <p:nvGrpSpPr>
          <p:cNvPr id="21508" name="13 Grupo"/>
          <p:cNvGrpSpPr>
            <a:grpSpLocks/>
          </p:cNvGrpSpPr>
          <p:nvPr/>
        </p:nvGrpSpPr>
        <p:grpSpPr bwMode="auto">
          <a:xfrm>
            <a:off x="4637088" y="2303463"/>
            <a:ext cx="6350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 bwMode="auto">
          <a:xfrm>
            <a:off x="407988" y="736600"/>
            <a:ext cx="4524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ts val="5763"/>
              </a:lnSpc>
            </a:pPr>
            <a:endParaRPr lang="es-HN" sz="4400" b="1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 bwMode="auto">
          <a:xfrm>
            <a:off x="484188" y="1298575"/>
            <a:ext cx="45196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ts val="5763"/>
              </a:lnSpc>
            </a:pPr>
            <a:endParaRPr lang="es-HN" sz="1600" b="1">
              <a:solidFill>
                <a:srgbClr val="FFC000"/>
              </a:solidFill>
              <a:latin typeface="Calibri" charset="0"/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3</a:t>
            </a:r>
            <a:endParaRPr lang="es-ES" sz="1800" b="1" dirty="0"/>
          </a:p>
        </p:txBody>
      </p:sp>
      <p:pic>
        <p:nvPicPr>
          <p:cNvPr id="21512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14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2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9750" y="990600"/>
            <a:ext cx="532765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 A </a:t>
            </a:r>
            <a:r>
              <a:rPr lang="en-US" sz="1600" b="1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One Stop Shop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for Capacity Building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88938" y="357188"/>
            <a:ext cx="7854950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MEET</a:t>
            </a:r>
            <a:r>
              <a:rPr lang="es-H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HN" sz="5400" b="1" dirty="0" smtClean="0">
                <a:solidFill>
                  <a:srgbClr val="C00000"/>
                </a:solidFill>
              </a:rPr>
              <a:t>OUR TEAM</a:t>
            </a:r>
          </a:p>
        </p:txBody>
      </p:sp>
      <p:grpSp>
        <p:nvGrpSpPr>
          <p:cNvPr id="23555" name="13 Grupo"/>
          <p:cNvGrpSpPr>
            <a:grpSpLocks/>
          </p:cNvGrpSpPr>
          <p:nvPr/>
        </p:nvGrpSpPr>
        <p:grpSpPr bwMode="auto">
          <a:xfrm>
            <a:off x="3132138" y="1985963"/>
            <a:ext cx="6350" cy="3019425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56" name="48 Grupo"/>
          <p:cNvGrpSpPr>
            <a:grpSpLocks/>
          </p:cNvGrpSpPr>
          <p:nvPr/>
        </p:nvGrpSpPr>
        <p:grpSpPr bwMode="auto">
          <a:xfrm>
            <a:off x="6091238" y="1985963"/>
            <a:ext cx="6350" cy="3019425"/>
            <a:chOff x="4276603" y="1491264"/>
            <a:chExt cx="319" cy="3377896"/>
          </a:xfrm>
        </p:grpSpPr>
        <p:cxnSp>
          <p:nvCxnSpPr>
            <p:cNvPr id="50" name="4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67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4</a:t>
            </a:r>
            <a:endParaRPr lang="es-ES" sz="1800" b="1" dirty="0"/>
          </a:p>
        </p:txBody>
      </p:sp>
      <p:pic>
        <p:nvPicPr>
          <p:cNvPr id="2355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60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54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5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23561" name="Picture 15" descr="DSC_0287_downre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81075"/>
            <a:ext cx="914400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8463" y="260350"/>
            <a:ext cx="8566150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HN" sz="4930" b="1" dirty="0" smtClean="0">
              <a:solidFill>
                <a:srgbClr val="C00000"/>
              </a:solidFill>
            </a:endParaRPr>
          </a:p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93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GUIDING</a:t>
            </a:r>
            <a:r>
              <a:rPr lang="es-HN" sz="4930" b="1" dirty="0" smtClean="0">
                <a:solidFill>
                  <a:srgbClr val="C00000"/>
                </a:solidFill>
              </a:rPr>
              <a:t> PRINCIPLES</a:t>
            </a:r>
            <a:endParaRPr lang="es-HN" sz="4930" b="1" dirty="0" smtClean="0">
              <a:solidFill>
                <a:srgbClr val="FFC000"/>
              </a:solidFill>
            </a:endParaRPr>
          </a:p>
        </p:txBody>
      </p:sp>
      <p:grpSp>
        <p:nvGrpSpPr>
          <p:cNvPr id="25603" name="13 Grupo"/>
          <p:cNvGrpSpPr>
            <a:grpSpLocks/>
          </p:cNvGrpSpPr>
          <p:nvPr/>
        </p:nvGrpSpPr>
        <p:grpSpPr bwMode="auto">
          <a:xfrm>
            <a:off x="3124200" y="2420938"/>
            <a:ext cx="7938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 bwMode="auto">
          <a:xfrm>
            <a:off x="395288" y="765175"/>
            <a:ext cx="4524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ts val="5763"/>
              </a:lnSpc>
            </a:pPr>
            <a:endParaRPr lang="es-HN" sz="4400" b="1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68313" y="908050"/>
            <a:ext cx="8064500" cy="12255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We believe in the transformative impact social change organizations have upon our society  and support organizations to …</a:t>
            </a: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5</a:t>
            </a:r>
            <a:endParaRPr lang="es-ES" sz="1800" b="1" dirty="0"/>
          </a:p>
        </p:txBody>
      </p:sp>
      <p:pic>
        <p:nvPicPr>
          <p:cNvPr id="2560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9" name="20 Grupo"/>
          <p:cNvGrpSpPr>
            <a:grpSpLocks/>
          </p:cNvGrpSpPr>
          <p:nvPr/>
        </p:nvGrpSpPr>
        <p:grpSpPr bwMode="auto">
          <a:xfrm>
            <a:off x="6011863" y="2397125"/>
            <a:ext cx="7937" cy="3017838"/>
            <a:chOff x="4276603" y="1491264"/>
            <a:chExt cx="319" cy="3377896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610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8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9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25611" name="Text Box 1042"/>
          <p:cNvSpPr txBox="1">
            <a:spLocks noChangeArrowheads="1"/>
          </p:cNvSpPr>
          <p:nvPr/>
        </p:nvSpPr>
        <p:spPr bwMode="auto">
          <a:xfrm>
            <a:off x="3467100" y="2286000"/>
            <a:ext cx="2209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595959"/>
                </a:solidFill>
                <a:latin typeface="Calibri" charset="0"/>
              </a:rPr>
              <a:t>Develop transparent and democratic institutions</a:t>
            </a:r>
            <a:r>
              <a:rPr lang="en-US" sz="1400">
                <a:solidFill>
                  <a:srgbClr val="595959"/>
                </a:solidFill>
                <a:latin typeface="Calibri" charset="0"/>
              </a:rPr>
              <a:t> grounded in human rights and anti-oppression principles.</a:t>
            </a:r>
          </a:p>
          <a:p>
            <a:pPr>
              <a:spcBef>
                <a:spcPct val="50000"/>
              </a:spcBef>
            </a:pPr>
            <a:endParaRPr lang="en-US" sz="1400">
              <a:solidFill>
                <a:srgbClr val="595959"/>
              </a:solidFill>
              <a:latin typeface="Calibri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595959"/>
                </a:solidFill>
                <a:latin typeface="Calibri" charset="0"/>
              </a:rPr>
              <a:t>Promote healthy, sustainable organizational practices</a:t>
            </a:r>
            <a:r>
              <a:rPr lang="en-US" sz="1400">
                <a:solidFill>
                  <a:srgbClr val="595959"/>
                </a:solidFill>
                <a:latin typeface="Calibri" charset="0"/>
              </a:rPr>
              <a:t> including building leadership at all levels.</a:t>
            </a:r>
            <a:endParaRPr lang="en-US" sz="1800"/>
          </a:p>
        </p:txBody>
      </p:sp>
      <p:sp>
        <p:nvSpPr>
          <p:cNvPr id="25612" name="Text Box 1043"/>
          <p:cNvSpPr txBox="1">
            <a:spLocks noChangeArrowheads="1"/>
          </p:cNvSpPr>
          <p:nvPr/>
        </p:nvSpPr>
        <p:spPr bwMode="auto">
          <a:xfrm>
            <a:off x="762000" y="2286000"/>
            <a:ext cx="25146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595959"/>
                </a:solidFill>
                <a:latin typeface="Calibri" charset="0"/>
              </a:rPr>
              <a:t>Support the leadership of </a:t>
            </a:r>
            <a:r>
              <a:rPr lang="en-US" sz="1400" b="1" i="1">
                <a:solidFill>
                  <a:srgbClr val="595959"/>
                </a:solidFill>
                <a:latin typeface="Calibri" charset="0"/>
              </a:rPr>
              <a:t>individuals with lived experiences</a:t>
            </a:r>
            <a:r>
              <a:rPr lang="en-US" sz="1400">
                <a:solidFill>
                  <a:srgbClr val="595959"/>
                </a:solidFill>
                <a:latin typeface="Calibri" charset="0"/>
              </a:rPr>
              <a:t>, fully embracing their insight and depth of knowledge.</a:t>
            </a:r>
          </a:p>
          <a:p>
            <a:pPr>
              <a:spcBef>
                <a:spcPct val="50000"/>
              </a:spcBef>
            </a:pPr>
            <a:endParaRPr lang="en-US" sz="1400">
              <a:solidFill>
                <a:srgbClr val="595959"/>
              </a:solidFill>
              <a:latin typeface="Calibri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595959"/>
                </a:solidFill>
                <a:latin typeface="Calibri" charset="0"/>
              </a:rPr>
              <a:t>Embrace a spirit of experimentation</a:t>
            </a:r>
            <a:r>
              <a:rPr lang="en-US" sz="1400">
                <a:solidFill>
                  <a:srgbClr val="595959"/>
                </a:solidFill>
                <a:latin typeface="Calibri" charset="0"/>
              </a:rPr>
              <a:t>, risk-taking and innovation necessary to creating a new and better world.</a:t>
            </a:r>
            <a:endParaRPr lang="en-US" sz="1800"/>
          </a:p>
        </p:txBody>
      </p:sp>
      <p:sp>
        <p:nvSpPr>
          <p:cNvPr id="25613" name="Text Box 1044"/>
          <p:cNvSpPr txBox="1">
            <a:spLocks noChangeArrowheads="1"/>
          </p:cNvSpPr>
          <p:nvPr/>
        </p:nvSpPr>
        <p:spPr bwMode="auto">
          <a:xfrm>
            <a:off x="6172200" y="2292350"/>
            <a:ext cx="25146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595959"/>
                </a:solidFill>
                <a:latin typeface="Calibri" charset="0"/>
              </a:rPr>
              <a:t>Recognize the importance of nurturing the mind, body and spirit</a:t>
            </a:r>
            <a:r>
              <a:rPr lang="en-US" sz="1400">
                <a:solidFill>
                  <a:srgbClr val="595959"/>
                </a:solidFill>
                <a:latin typeface="Calibri" charset="0"/>
              </a:rPr>
              <a:t> as a way of sustaining healthy organizations and movements.</a:t>
            </a:r>
          </a:p>
          <a:p>
            <a:pPr>
              <a:spcBef>
                <a:spcPct val="50000"/>
              </a:spcBef>
            </a:pPr>
            <a:endParaRPr lang="en-US" sz="1400">
              <a:solidFill>
                <a:srgbClr val="595959"/>
              </a:solidFill>
              <a:latin typeface="Calibri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595959"/>
                </a:solidFill>
                <a:latin typeface="Calibri" charset="0"/>
              </a:rPr>
              <a:t>Maintain high standards of accountability</a:t>
            </a:r>
            <a:r>
              <a:rPr lang="en-US" sz="1400">
                <a:solidFill>
                  <a:srgbClr val="595959"/>
                </a:solidFill>
                <a:latin typeface="Calibri" charset="0"/>
              </a:rPr>
              <a:t> to the constituents and/or communities they serve.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8463" y="260350"/>
            <a:ext cx="8566150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HN" sz="4930" b="1" dirty="0" smtClean="0">
              <a:solidFill>
                <a:srgbClr val="C00000"/>
              </a:solidFill>
            </a:endParaRPr>
          </a:p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AUDIENCES &amp; </a:t>
            </a:r>
            <a:r>
              <a:rPr lang="es-HN" sz="4930" b="1" dirty="0" smtClean="0">
                <a:solidFill>
                  <a:srgbClr val="C00000"/>
                </a:solidFill>
              </a:rPr>
              <a:t>STRATEGIES</a:t>
            </a: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es-HN" sz="4930" b="1" dirty="0" smtClean="0">
              <a:solidFill>
                <a:srgbClr val="FFC000"/>
              </a:solidFill>
            </a:endParaRPr>
          </a:p>
        </p:txBody>
      </p:sp>
      <p:grpSp>
        <p:nvGrpSpPr>
          <p:cNvPr id="27651" name="13 Grupo"/>
          <p:cNvGrpSpPr>
            <a:grpSpLocks/>
          </p:cNvGrpSpPr>
          <p:nvPr/>
        </p:nvGrpSpPr>
        <p:grpSpPr bwMode="auto">
          <a:xfrm>
            <a:off x="3124200" y="2420938"/>
            <a:ext cx="7938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 bwMode="auto">
          <a:xfrm>
            <a:off x="395288" y="765175"/>
            <a:ext cx="4524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ts val="5763"/>
              </a:lnSpc>
            </a:pPr>
            <a:endParaRPr lang="es-HN" sz="4400" b="1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395288" y="908050"/>
            <a:ext cx="8064500" cy="12255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We work with </a:t>
            </a:r>
            <a:r>
              <a:rPr lang="en-US" sz="1600" b="1" dirty="0" smtClean="0">
                <a:solidFill>
                  <a:srgbClr val="C00000"/>
                </a:solidFill>
              </a:rPr>
              <a:t>foundations and funder collaborative groups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to strengthen the capacity of grantees: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97707" y="2214389"/>
            <a:ext cx="8143950" cy="3323987"/>
          </a:xfrm>
          <a:prstGeom prst="rect">
            <a:avLst/>
          </a:prstGeom>
          <a:noFill/>
        </p:spPr>
        <p:txBody>
          <a:bodyPr lIns="0" tIns="0" rIns="0" bIns="0" numCol="3" spcCol="72000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We offer funders the ability to  offer in-depth capacity building  services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their grantees without the high cost and staffing time required to develop an in-house program.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Our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wrap around services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include assessment, program design, implementation, quality assurance and evaluation.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Our assessment tool, My Healthy Organization,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provides an overall picture of grantee needs enabling funders  to  support customized capacity building.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Our mapping project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enables funders to identify grantees in common and pool resources to  support capacity building.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Our field building approach  promotes regular peer to peer learning exchanges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among social justice groups, thereby  providing  greater return on investment.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We provide added value services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such as supplemental e-learning activities to continually build grantee capacity.</a:t>
            </a: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6</a:t>
            </a:r>
            <a:endParaRPr lang="es-ES" sz="1800" b="1" dirty="0"/>
          </a:p>
        </p:txBody>
      </p:sp>
      <p:pic>
        <p:nvPicPr>
          <p:cNvPr id="2765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8" name="20 Grupo"/>
          <p:cNvGrpSpPr>
            <a:grpSpLocks/>
          </p:cNvGrpSpPr>
          <p:nvPr/>
        </p:nvGrpSpPr>
        <p:grpSpPr bwMode="auto">
          <a:xfrm>
            <a:off x="6011863" y="2397125"/>
            <a:ext cx="7937" cy="3017838"/>
            <a:chOff x="4276603" y="1491264"/>
            <a:chExt cx="319" cy="3377896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659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8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9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5288" y="5661025"/>
            <a:ext cx="8280400" cy="2143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Note: We define social change as the process by which people through participation in social movements work to create a more just and sustainable world. 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8463" y="260350"/>
            <a:ext cx="8566150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HN" sz="4930" b="1" dirty="0" smtClean="0">
              <a:solidFill>
                <a:srgbClr val="C00000"/>
              </a:solidFill>
            </a:endParaRPr>
          </a:p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AUDIENCES &amp; </a:t>
            </a:r>
            <a:r>
              <a:rPr lang="es-HN" sz="4930" b="1" dirty="0" smtClean="0">
                <a:solidFill>
                  <a:srgbClr val="C00000"/>
                </a:solidFill>
              </a:rPr>
              <a:t>STRATEGIES</a:t>
            </a: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es-HN" sz="4930" b="1" dirty="0" smtClean="0">
              <a:solidFill>
                <a:srgbClr val="FFC000"/>
              </a:solidFill>
            </a:endParaRPr>
          </a:p>
        </p:txBody>
      </p:sp>
      <p:grpSp>
        <p:nvGrpSpPr>
          <p:cNvPr id="29699" name="13 Grupo"/>
          <p:cNvGrpSpPr>
            <a:grpSpLocks/>
          </p:cNvGrpSpPr>
          <p:nvPr/>
        </p:nvGrpSpPr>
        <p:grpSpPr bwMode="auto">
          <a:xfrm>
            <a:off x="3124200" y="2420938"/>
            <a:ext cx="7938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 bwMode="auto">
          <a:xfrm>
            <a:off x="395288" y="765175"/>
            <a:ext cx="4524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ts val="5763"/>
              </a:lnSpc>
            </a:pPr>
            <a:endParaRPr lang="es-HN" sz="4400" b="1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395288" y="1052513"/>
            <a:ext cx="8064500" cy="12239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We work with </a:t>
            </a:r>
            <a:r>
              <a:rPr lang="en-US" sz="1600" b="1" dirty="0" smtClean="0">
                <a:solidFill>
                  <a:srgbClr val="C00000"/>
                </a:solidFill>
              </a:rPr>
              <a:t>organizing and policy groups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advocating for progressive social, racial,  economic and  environmental  justice with particular emphasis on: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8143950" cy="3231654"/>
          </a:xfrm>
          <a:prstGeom prst="rect">
            <a:avLst/>
          </a:prstGeom>
          <a:noFill/>
        </p:spPr>
        <p:txBody>
          <a:bodyPr lIns="0" tIns="0" rIns="0" bIns="0" numCol="3" spcCol="72000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Community-based  and membership organizations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which organize communities of color and low income communities.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Undeserved geographic areas or groups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that lack access to capacity building.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Movement building oriented organizations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which link their goals with other issues and sectors through shared political analysis and strategic alliances.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Sectors  where  capacity building  can  accelerate movement building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by helping organizations get to scale,  increase impact and build power.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Alliances, networks and coalitions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where capacity building services not only benefit multiple social change groups in relationship to each other but also contribute to large scale impact.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Moments of opportunity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where capacity building can help alliances to better position themselves to win major precedents or victories.</a:t>
            </a: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913" y="-1588"/>
            <a:ext cx="431800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7</a:t>
            </a:r>
            <a:endParaRPr lang="es-ES" sz="1800" b="1" dirty="0"/>
          </a:p>
        </p:txBody>
      </p:sp>
      <p:pic>
        <p:nvPicPr>
          <p:cNvPr id="29704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6021388"/>
            <a:ext cx="7635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6" name="20 Grupo"/>
          <p:cNvGrpSpPr>
            <a:grpSpLocks/>
          </p:cNvGrpSpPr>
          <p:nvPr/>
        </p:nvGrpSpPr>
        <p:grpSpPr bwMode="auto">
          <a:xfrm>
            <a:off x="6011863" y="2397125"/>
            <a:ext cx="7937" cy="3017838"/>
            <a:chOff x="4276603" y="1491264"/>
            <a:chExt cx="319" cy="3377896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707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8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9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1 Título"/>
          <p:cNvSpPr txBox="1">
            <a:spLocks/>
          </p:cNvSpPr>
          <p:nvPr/>
        </p:nvSpPr>
        <p:spPr>
          <a:xfrm>
            <a:off x="2800350" y="6265863"/>
            <a:ext cx="3743325" cy="4762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243888" y="-1588"/>
            <a:ext cx="504825" cy="43338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800" b="1" dirty="0"/>
              <a:t>8</a:t>
            </a:r>
            <a:endParaRPr lang="es-ES" sz="1800" b="1" dirty="0"/>
          </a:p>
        </p:txBody>
      </p:sp>
      <p:pic>
        <p:nvPicPr>
          <p:cNvPr id="317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84425" y="6021388"/>
            <a:ext cx="762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395288" y="404813"/>
            <a:ext cx="7845425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5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HN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INTEGRATED </a:t>
            </a:r>
            <a:r>
              <a:rPr lang="es-HN" sz="4800" b="1" dirty="0" smtClean="0">
                <a:solidFill>
                  <a:srgbClr val="C00000"/>
                </a:solidFill>
              </a:rPr>
              <a:t>SERVICES</a:t>
            </a:r>
            <a:endParaRPr lang="es-HN" sz="4800" b="1" dirty="0">
              <a:solidFill>
                <a:srgbClr val="C00000"/>
              </a:solidFill>
            </a:endParaRPr>
          </a:p>
        </p:txBody>
      </p:sp>
      <p:grpSp>
        <p:nvGrpSpPr>
          <p:cNvPr id="31751" name="36 Grupo"/>
          <p:cNvGrpSpPr>
            <a:grpSpLocks/>
          </p:cNvGrpSpPr>
          <p:nvPr/>
        </p:nvGrpSpPr>
        <p:grpSpPr bwMode="auto">
          <a:xfrm>
            <a:off x="250825" y="6234113"/>
            <a:ext cx="2187575" cy="623887"/>
            <a:chOff x="251520" y="6233909"/>
            <a:chExt cx="2186880" cy="624091"/>
          </a:xfrm>
        </p:grpSpPr>
        <p:sp>
          <p:nvSpPr>
            <p:cNvPr id="27" name="2 Subtítulo"/>
            <p:cNvSpPr txBox="1">
              <a:spLocks/>
            </p:cNvSpPr>
            <p:nvPr/>
          </p:nvSpPr>
          <p:spPr>
            <a:xfrm>
              <a:off x="251520" y="6233909"/>
              <a:ext cx="2015484" cy="46370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s-HN" sz="2000" b="1" dirty="0" smtClean="0">
                  <a:solidFill>
                    <a:schemeClr val="bg1"/>
                  </a:solidFill>
                </a:rPr>
                <a:t>ROAD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MAP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8" name="2 Subtítulo"/>
            <p:cNvSpPr txBox="1">
              <a:spLocks/>
            </p:cNvSpPr>
            <p:nvPr/>
          </p:nvSpPr>
          <p:spPr>
            <a:xfrm>
              <a:off x="268977" y="6510224"/>
              <a:ext cx="2169423" cy="347776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CAPACITY BUILDING FOR SOCIAL JUSTICE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8313" y="1125538"/>
            <a:ext cx="59753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Providing a continuum of integrated services ...</a:t>
            </a:r>
          </a:p>
        </p:txBody>
      </p:sp>
      <p:grpSp>
        <p:nvGrpSpPr>
          <p:cNvPr id="13" name="Group 34"/>
          <p:cNvGrpSpPr>
            <a:grpSpLocks/>
          </p:cNvGrpSpPr>
          <p:nvPr/>
        </p:nvGrpSpPr>
        <p:grpSpPr bwMode="auto">
          <a:xfrm>
            <a:off x="395288" y="1700213"/>
            <a:ext cx="2808287" cy="2952750"/>
            <a:chOff x="467544" y="2780928"/>
            <a:chExt cx="2301758" cy="2826873"/>
          </a:xfrm>
        </p:grpSpPr>
        <p:pic>
          <p:nvPicPr>
            <p:cNvPr id="31762" name="3 Imagen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7544" y="2780928"/>
              <a:ext cx="2301758" cy="2826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2 Marcador de contenido"/>
            <p:cNvSpPr txBox="1">
              <a:spLocks/>
            </p:cNvSpPr>
            <p:nvPr/>
          </p:nvSpPr>
          <p:spPr>
            <a:xfrm>
              <a:off x="537807" y="3426853"/>
              <a:ext cx="2103981" cy="2115595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indent="0" fontAlgn="auto">
                <a:lnSpc>
                  <a:spcPts val="1740"/>
                </a:lnSpc>
                <a:spcBef>
                  <a:spcPts val="0"/>
                </a:spcBef>
                <a:spcAft>
                  <a:spcPts val="0"/>
                </a:spcAft>
                <a:tabLst>
                  <a:tab pos="114300" algn="l"/>
                </a:tabLst>
                <a:defRPr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2011:</a:t>
              </a: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My Healthy Organization</a:t>
              </a:r>
            </a:p>
            <a:p>
              <a:pPr marL="177800" indent="0" fontAlgn="auto">
                <a:lnSpc>
                  <a:spcPts val="174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tabLst>
                  <a:tab pos="114300" algn="l"/>
                </a:tabLst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 online organizational  assessment  tool  designed for  social justice  organizations.  Optional  consultation is available to help  organizations  address MHO findings.  A Spanish language version  is due out  in just a few months.</a:t>
              </a:r>
              <a:b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endPara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tabLst>
                  <a:tab pos="114300" algn="l"/>
                </a:tabLst>
                <a:defRPr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2012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: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My Healthy Alliance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tabLst>
                  <a:tab pos="114300" algn="l"/>
                </a:tabLst>
                <a:defRPr/>
              </a:pPr>
              <a:r>
                <a:rPr lang="en-US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(projected date of launch)</a:t>
              </a:r>
            </a:p>
            <a:p>
              <a:pPr marL="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2 Marcador de contenido"/>
            <p:cNvSpPr txBox="1">
              <a:spLocks/>
            </p:cNvSpPr>
            <p:nvPr/>
          </p:nvSpPr>
          <p:spPr bwMode="auto">
            <a:xfrm>
              <a:off x="686139" y="2978505"/>
              <a:ext cx="1863266" cy="35107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es-ES" sz="1600" b="1" dirty="0" err="1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Assessment</a:t>
              </a:r>
              <a:r>
                <a:rPr lang="es-ES" sz="1600" b="1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 Tools</a:t>
              </a:r>
              <a:endParaRPr lang="es-ES" sz="1600" b="1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</p:txBody>
        </p:sp>
      </p:grpSp>
      <p:grpSp>
        <p:nvGrpSpPr>
          <p:cNvPr id="17" name="5 Grupo"/>
          <p:cNvGrpSpPr>
            <a:grpSpLocks/>
          </p:cNvGrpSpPr>
          <p:nvPr/>
        </p:nvGrpSpPr>
        <p:grpSpPr bwMode="auto">
          <a:xfrm>
            <a:off x="3203575" y="1700213"/>
            <a:ext cx="2736850" cy="2960687"/>
            <a:chOff x="3422369" y="2852936"/>
            <a:chExt cx="2301758" cy="2834189"/>
          </a:xfrm>
        </p:grpSpPr>
        <p:pic>
          <p:nvPicPr>
            <p:cNvPr id="31759" name="2 Imagen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22369" y="2852936"/>
              <a:ext cx="2301758" cy="2826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2 Marcador de contenido"/>
            <p:cNvSpPr txBox="1">
              <a:spLocks/>
            </p:cNvSpPr>
            <p:nvPr/>
          </p:nvSpPr>
          <p:spPr>
            <a:xfrm>
              <a:off x="3547871" y="3498796"/>
              <a:ext cx="2041409" cy="2188329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Strategic Planning                                       </a:t>
              </a:r>
              <a:endParaRPr lang="es-ES" sz="12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Program Development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Financial Assessment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Grassroots Fundraising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Donor Campaigns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Board Development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Strategic Communications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Leadership Transitions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Leadership Coaching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Team Building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Human Resources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Evaluation 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Strategic Restructuring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Guidance on c(3) and c(4)</a:t>
              </a:r>
            </a:p>
            <a:p>
              <a:pPr marL="228600" indent="0" fontAlgn="auto">
                <a:lnSpc>
                  <a:spcPts val="16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12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0" indent="0" fontAlgn="auto">
                <a:spcAft>
                  <a:spcPts val="0"/>
                </a:spcAft>
                <a:defRPr/>
              </a:pPr>
              <a:endParaRPr lang="en-US" sz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2 Marcador de contenido"/>
            <p:cNvSpPr txBox="1">
              <a:spLocks/>
            </p:cNvSpPr>
            <p:nvPr/>
          </p:nvSpPr>
          <p:spPr bwMode="auto">
            <a:xfrm>
              <a:off x="3657351" y="3068730"/>
              <a:ext cx="1849151" cy="3510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es-ES" sz="1600" b="1" dirty="0" err="1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Capacity</a:t>
              </a:r>
              <a:r>
                <a:rPr lang="es-ES" sz="1600" b="1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 </a:t>
              </a:r>
              <a:r>
                <a:rPr lang="es-ES" sz="1600" b="1" dirty="0" err="1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Building</a:t>
              </a:r>
              <a:endParaRPr lang="es-ES" sz="1600" b="1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</p:txBody>
        </p:sp>
      </p:grpSp>
      <p:grpSp>
        <p:nvGrpSpPr>
          <p:cNvPr id="21" name="7 Grupo"/>
          <p:cNvGrpSpPr>
            <a:grpSpLocks/>
          </p:cNvGrpSpPr>
          <p:nvPr/>
        </p:nvGrpSpPr>
        <p:grpSpPr bwMode="auto">
          <a:xfrm>
            <a:off x="6011863" y="1700213"/>
            <a:ext cx="2592387" cy="3386137"/>
            <a:chOff x="6393773" y="2782716"/>
            <a:chExt cx="2301758" cy="3300998"/>
          </a:xfrm>
        </p:grpSpPr>
        <p:pic>
          <p:nvPicPr>
            <p:cNvPr id="31756" name="1 Imagen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93773" y="2782716"/>
              <a:ext cx="2301758" cy="2826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2 Marcador de contenido"/>
            <p:cNvSpPr txBox="1">
              <a:spLocks/>
            </p:cNvSpPr>
            <p:nvPr/>
          </p:nvSpPr>
          <p:spPr>
            <a:xfrm>
              <a:off x="6536135" y="3440439"/>
              <a:ext cx="2029720" cy="2643275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Webinar Plus Series 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coupled with technical assistance consultation on: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  1. Financial Management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  2. Grassroots Fundraising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  3. Major Donor Development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  4. Leadership Transitions</a:t>
              </a:r>
              <a:endParaRPr lang="es-ES" sz="4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Peer to Peer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Exchange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Resource Library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Monographs</a:t>
              </a:r>
            </a:p>
            <a:p>
              <a:pPr marL="114300" indent="0" fontAlgn="auto">
                <a:lnSpc>
                  <a:spcPts val="1740"/>
                </a:lnSpc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</a:rPr>
                <a:t>  Case Studies</a:t>
              </a:r>
            </a:p>
            <a:p>
              <a:pPr marL="0" indent="0" fontAlgn="auto">
                <a:spcAft>
                  <a:spcPts val="0"/>
                </a:spcAft>
                <a:defRPr/>
              </a:pPr>
              <a:endParaRPr lang="en-US" sz="12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2 Marcador de contenido"/>
            <p:cNvSpPr txBox="1">
              <a:spLocks/>
            </p:cNvSpPr>
            <p:nvPr/>
          </p:nvSpPr>
          <p:spPr bwMode="auto">
            <a:xfrm>
              <a:off x="6585469" y="2993188"/>
              <a:ext cx="1924005" cy="35130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es-ES" sz="1600" b="1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E-</a:t>
              </a:r>
              <a:r>
                <a:rPr lang="es-ES" sz="1600" b="1" dirty="0" err="1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Learning</a:t>
              </a:r>
              <a:endParaRPr lang="es-ES" sz="1600" b="1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4274</TotalTime>
  <Words>1377</Words>
  <Application>Microsoft Macintosh PowerPoint</Application>
  <PresentationFormat>On-screen Show (4:3)</PresentationFormat>
  <Paragraphs>225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©MediaInteractive</dc:title>
  <dc:creator>Design</dc:creator>
  <cp:lastModifiedBy>Elsa Rios</cp:lastModifiedBy>
  <cp:revision>1653</cp:revision>
  <dcterms:created xsi:type="dcterms:W3CDTF">2011-02-28T12:24:42Z</dcterms:created>
  <dcterms:modified xsi:type="dcterms:W3CDTF">2011-11-01T15:11:22Z</dcterms:modified>
</cp:coreProperties>
</file>